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62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43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241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798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753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440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189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046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60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96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75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67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14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05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72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62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52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8BA0F-9E40-DA4A-B2FD-BCE20444BAA3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5998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5A58B-34D6-2962-1710-6002DA7E29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Hyperbolic KNN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6E2E51-7445-6507-5739-1B50E78551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Работу выполнили: Сидоров Александр</a:t>
            </a:r>
          </a:p>
          <a:p>
            <a:r>
              <a:rPr lang="ru-RU" dirty="0" err="1"/>
              <a:t>Сипен</a:t>
            </a:r>
            <a:endParaRPr lang="ru-RU" dirty="0"/>
          </a:p>
          <a:p>
            <a:r>
              <a:rPr lang="ru-RU" dirty="0"/>
              <a:t>Фролов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299586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59D4C-BAB4-4186-5AA7-884C6528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Тема, цель, гипотеза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F7FEFC-0C7D-84C5-C533-A0E006FE2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730278"/>
            <a:ext cx="5529094" cy="3599316"/>
          </a:xfrm>
        </p:spPr>
        <p:txBody>
          <a:bodyPr>
            <a:normAutofit/>
          </a:bodyPr>
          <a:lstStyle/>
          <a:p>
            <a:r>
              <a:rPr lang="en" sz="2000" b="1" dirty="0"/>
              <a:t>Hyperbolic </a:t>
            </a:r>
            <a:r>
              <a:rPr lang="en" sz="2000" b="1" dirty="0" err="1"/>
              <a:t>kNN</a:t>
            </a:r>
            <a:r>
              <a:rPr lang="en" sz="2000" dirty="0"/>
              <a:t> </a:t>
            </a:r>
            <a:r>
              <a:rPr lang="ru-RU" sz="2000" dirty="0"/>
              <a:t>для рекомендаций </a:t>
            </a:r>
            <a:r>
              <a:rPr lang="en" sz="2000" dirty="0"/>
              <a:t>next-basket</a:t>
            </a:r>
          </a:p>
          <a:p>
            <a:r>
              <a:rPr lang="ru-RU" sz="2000" dirty="0"/>
              <a:t>Цель: заменить классический </a:t>
            </a:r>
            <a:r>
              <a:rPr lang="en-US" sz="2000" dirty="0"/>
              <a:t>KNN </a:t>
            </a:r>
            <a:r>
              <a:rPr lang="ru-RU" sz="2000" dirty="0"/>
              <a:t>на </a:t>
            </a:r>
            <a:r>
              <a:rPr lang="ru-RU" sz="2000" b="1" dirty="0"/>
              <a:t>гиперболическую </a:t>
            </a:r>
            <a:r>
              <a:rPr lang="ru-RU" sz="2000" dirty="0"/>
              <a:t>версию и сравнить качество</a:t>
            </a:r>
          </a:p>
          <a:p>
            <a:r>
              <a:rPr lang="ru-RU" sz="2000" dirty="0"/>
              <a:t>Мотивация: </a:t>
            </a:r>
            <a:r>
              <a:rPr lang="ru-RU" sz="2000" dirty="0" err="1"/>
              <a:t>гиперболика</a:t>
            </a:r>
            <a:r>
              <a:rPr lang="ru-RU" sz="2000" dirty="0"/>
              <a:t> </a:t>
            </a:r>
            <a:r>
              <a:rPr lang="en-US" sz="2000" dirty="0"/>
              <a:t>&lt;</a:t>
            </a:r>
            <a:r>
              <a:rPr lang="ru-RU" sz="2000" dirty="0"/>
              <a:t>=</a:t>
            </a:r>
            <a:r>
              <a:rPr lang="en-US" sz="2000" dirty="0"/>
              <a:t>&gt;</a:t>
            </a:r>
            <a:r>
              <a:rPr lang="ru-RU" sz="2000" dirty="0"/>
              <a:t> </a:t>
            </a:r>
            <a:r>
              <a:rPr lang="ru-RU" sz="2000" b="1" dirty="0"/>
              <a:t>иерархии/деревья</a:t>
            </a:r>
            <a:endParaRPr lang="ru-RU" sz="2000" dirty="0"/>
          </a:p>
          <a:p>
            <a:r>
              <a:rPr lang="ru-RU" sz="2000" dirty="0"/>
              <a:t>Гипотеза: более подходящая геометрия ⇒ лучше </a:t>
            </a:r>
            <a:r>
              <a:rPr lang="en" sz="2000" b="1" dirty="0"/>
              <a:t>NDCG/Recall</a:t>
            </a:r>
            <a:r>
              <a:rPr lang="en" sz="2000" dirty="0"/>
              <a:t> </a:t>
            </a:r>
            <a:r>
              <a:rPr lang="ru-RU" sz="2000" dirty="0"/>
              <a:t>и/или </a:t>
            </a:r>
            <a:r>
              <a:rPr lang="en" sz="2000" b="1" dirty="0"/>
              <a:t>Coverage</a:t>
            </a:r>
            <a:endParaRPr lang="en" sz="2000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6CF307-8DED-F13C-A8C8-1674C0FA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10" y="2730278"/>
            <a:ext cx="5091223" cy="31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8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26D04E-BE64-3A1B-E6FA-B3154F89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Данные и постановка задачи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50DDB0-BFCA-ADC0-9E6E-7898DCAD7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167" y="2430848"/>
            <a:ext cx="5415680" cy="2011843"/>
          </a:xfrm>
        </p:spPr>
        <p:txBody>
          <a:bodyPr/>
          <a:lstStyle/>
          <a:p>
            <a:r>
              <a:rPr lang="ru-RU" sz="2000" dirty="0"/>
              <a:t>Датасет: </a:t>
            </a:r>
            <a:r>
              <a:rPr lang="en" sz="2000" b="1" dirty="0"/>
              <a:t>Ta-Feng</a:t>
            </a:r>
            <a:r>
              <a:rPr lang="en" sz="2000" dirty="0"/>
              <a:t> (grocery transactions)</a:t>
            </a:r>
          </a:p>
          <a:p>
            <a:r>
              <a:rPr lang="ru-RU" sz="2000" dirty="0"/>
              <a:t>Задача: </a:t>
            </a:r>
            <a:r>
              <a:rPr lang="en" sz="2000" b="1" dirty="0"/>
              <a:t>next-basket recommendation</a:t>
            </a:r>
            <a:endParaRPr lang="en" sz="2000" dirty="0"/>
          </a:p>
          <a:p>
            <a:r>
              <a:rPr lang="ru-RU" sz="2000" dirty="0"/>
              <a:t>Преобразование: транзакции → </a:t>
            </a:r>
            <a:r>
              <a:rPr lang="ru-RU" sz="2000" b="1" dirty="0"/>
              <a:t>дневные корзины</a:t>
            </a:r>
            <a:r>
              <a:rPr lang="ru-RU" sz="2000" dirty="0"/>
              <a:t> (</a:t>
            </a:r>
            <a:r>
              <a:rPr lang="en" sz="2000" dirty="0"/>
              <a:t>user × day → set(items))</a:t>
            </a:r>
          </a:p>
          <a:p>
            <a:r>
              <a:rPr lang="ru-RU" sz="2000" dirty="0"/>
              <a:t>Фильтр: пользователи с ≥ 3 корзинами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A808FB-D038-4CC8-459D-B49A74F2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154" y="2423078"/>
            <a:ext cx="5109116" cy="399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1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997406-B784-D49B-D06C-AC82DECE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Эксперименты и метрики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229D5-B50A-6AA8-D428-4312479C2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164" y="2505456"/>
            <a:ext cx="5114424" cy="3599316"/>
          </a:xfrm>
        </p:spPr>
        <p:txBody>
          <a:bodyPr>
            <a:normAutofit fontScale="92500" lnSpcReduction="20000"/>
          </a:bodyPr>
          <a:lstStyle/>
          <a:p>
            <a:r>
              <a:rPr lang="en" sz="2200" b="1" dirty="0"/>
              <a:t>Warm-start</a:t>
            </a:r>
            <a:r>
              <a:rPr lang="en" sz="2200" dirty="0"/>
              <a:t>, per-user time split:</a:t>
            </a:r>
          </a:p>
          <a:p>
            <a:pPr lvl="1"/>
            <a:r>
              <a:rPr lang="en" sz="1900" dirty="0"/>
              <a:t>train = </a:t>
            </a:r>
            <a:r>
              <a:rPr lang="ru-RU" sz="1900" dirty="0"/>
              <a:t>все, кроме 2 последних</a:t>
            </a:r>
          </a:p>
          <a:p>
            <a:pPr lvl="1"/>
            <a:r>
              <a:rPr lang="en" sz="1900" dirty="0" err="1"/>
              <a:t>val</a:t>
            </a:r>
            <a:r>
              <a:rPr lang="en" sz="1900" dirty="0"/>
              <a:t> = </a:t>
            </a:r>
            <a:r>
              <a:rPr lang="ru-RU" sz="1900" dirty="0"/>
              <a:t>предпоследняя</a:t>
            </a:r>
          </a:p>
          <a:p>
            <a:pPr lvl="1"/>
            <a:r>
              <a:rPr lang="en" sz="1900" dirty="0"/>
              <a:t>test = </a:t>
            </a:r>
            <a:r>
              <a:rPr lang="ru-RU" sz="1900" dirty="0"/>
              <a:t>последняя</a:t>
            </a:r>
          </a:p>
          <a:p>
            <a:r>
              <a:rPr lang="ru-RU" sz="2200" dirty="0"/>
              <a:t>Метрики: </a:t>
            </a:r>
            <a:r>
              <a:rPr lang="en" sz="2200" b="1" dirty="0" err="1"/>
              <a:t>Recall@K</a:t>
            </a:r>
            <a:r>
              <a:rPr lang="en" sz="2200" dirty="0"/>
              <a:t>, </a:t>
            </a:r>
            <a:r>
              <a:rPr lang="en" sz="2200" b="1" dirty="0"/>
              <a:t>NDCG@K</a:t>
            </a:r>
            <a:r>
              <a:rPr lang="en" sz="2200" dirty="0"/>
              <a:t>, </a:t>
            </a:r>
            <a:r>
              <a:rPr lang="en" sz="2200" b="1" dirty="0" err="1"/>
              <a:t>Coverage@K</a:t>
            </a:r>
            <a:endParaRPr lang="en" sz="2200" dirty="0"/>
          </a:p>
          <a:p>
            <a:r>
              <a:rPr lang="en" sz="2200" dirty="0"/>
              <a:t>K: </a:t>
            </a:r>
            <a:r>
              <a:rPr lang="en" sz="2200" b="1" dirty="0"/>
              <a:t>10 </a:t>
            </a:r>
            <a:r>
              <a:rPr lang="ru-RU" sz="2200" b="1" dirty="0"/>
              <a:t>и 100</a:t>
            </a:r>
            <a:endParaRPr lang="ru-RU" sz="2200" dirty="0"/>
          </a:p>
          <a:p>
            <a:r>
              <a:rPr lang="ru-RU" sz="2200" dirty="0"/>
              <a:t>Тюнинг: </a:t>
            </a:r>
            <a:r>
              <a:rPr lang="en" sz="2200" dirty="0"/>
              <a:t>grid </a:t>
            </a:r>
            <a:r>
              <a:rPr lang="ru-RU" sz="2200" dirty="0"/>
              <a:t>на </a:t>
            </a:r>
            <a:r>
              <a:rPr lang="ru-RU" sz="2200" dirty="0" err="1"/>
              <a:t>подвыборке</a:t>
            </a:r>
            <a:r>
              <a:rPr lang="ru-RU" sz="2200" dirty="0"/>
              <a:t> по </a:t>
            </a:r>
            <a:r>
              <a:rPr lang="en" sz="2200" b="1" dirty="0"/>
              <a:t>NDCG@10</a:t>
            </a:r>
            <a:r>
              <a:rPr lang="en" sz="2200" dirty="0"/>
              <a:t>, </a:t>
            </a:r>
            <a:r>
              <a:rPr lang="ru-RU" sz="2200" dirty="0"/>
              <a:t>затем </a:t>
            </a:r>
            <a:r>
              <a:rPr lang="en" sz="2200" dirty="0"/>
              <a:t>refit </a:t>
            </a:r>
            <a:r>
              <a:rPr lang="ru-RU" sz="2200" dirty="0"/>
              <a:t>и </a:t>
            </a:r>
            <a:r>
              <a:rPr lang="en" sz="2200" dirty="0"/>
              <a:t>eval </a:t>
            </a:r>
            <a:r>
              <a:rPr lang="ru-RU" sz="2200" dirty="0"/>
              <a:t>на </a:t>
            </a:r>
            <a:r>
              <a:rPr lang="en" sz="2200" dirty="0"/>
              <a:t>full </a:t>
            </a:r>
            <a:r>
              <a:rPr lang="en" sz="2200" dirty="0" err="1"/>
              <a:t>val</a:t>
            </a:r>
            <a:r>
              <a:rPr lang="en" sz="2200" dirty="0"/>
              <a:t>/test</a:t>
            </a:r>
          </a:p>
          <a:p>
            <a:r>
              <a:rPr lang="ru-RU" sz="2200" dirty="0"/>
              <a:t>Без утечек в будущее</a:t>
            </a:r>
            <a:r>
              <a:rPr lang="en" sz="2200" dirty="0"/>
              <a:t>: </a:t>
            </a:r>
            <a:r>
              <a:rPr lang="ru-RU" sz="2200" dirty="0"/>
              <a:t>всё строим по </a:t>
            </a:r>
            <a:r>
              <a:rPr lang="en" sz="2200" dirty="0"/>
              <a:t>train.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0E0065-B8C0-2A90-7BCA-F335290F5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135" y="3196698"/>
            <a:ext cx="6454701" cy="2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7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EACC2-9A73-8FD2-B007-06B3B377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err="1"/>
              <a:t>Бейзлайны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AEF168-21B9-2304-CC28-CC1C5121D4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dirty="0"/>
              <a:t>Baselines:</a:t>
            </a:r>
          </a:p>
          <a:p>
            <a:pPr lvl="1"/>
            <a:r>
              <a:rPr lang="en" b="1" dirty="0" err="1"/>
              <a:t>TopPop</a:t>
            </a:r>
            <a:endParaRPr lang="en" dirty="0"/>
          </a:p>
          <a:p>
            <a:pPr lvl="1"/>
            <a:r>
              <a:rPr lang="en" b="1" dirty="0" err="1"/>
              <a:t>UserKNN</a:t>
            </a:r>
            <a:r>
              <a:rPr lang="en" b="1" dirty="0"/>
              <a:t> (cosine)</a:t>
            </a:r>
            <a:endParaRPr lang="en" dirty="0"/>
          </a:p>
          <a:p>
            <a:pPr lvl="1"/>
            <a:r>
              <a:rPr lang="en" b="1" dirty="0"/>
              <a:t>TIFU-KNN (simple)</a:t>
            </a:r>
            <a:r>
              <a:rPr lang="en" dirty="0"/>
              <a:t> — </a:t>
            </a:r>
            <a:r>
              <a:rPr lang="en" i="1" dirty="0"/>
              <a:t>time-aware</a:t>
            </a:r>
            <a:endParaRPr lang="en" dirty="0"/>
          </a:p>
          <a:p>
            <a:pPr lvl="1"/>
            <a:r>
              <a:rPr lang="en" b="1" dirty="0"/>
              <a:t>SVD (</a:t>
            </a:r>
            <a:r>
              <a:rPr lang="en" b="1" dirty="0" err="1"/>
              <a:t>TruncatedSVD</a:t>
            </a:r>
            <a:r>
              <a:rPr lang="en" b="1" dirty="0"/>
              <a:t>)</a:t>
            </a:r>
            <a:endParaRPr lang="en" dirty="0"/>
          </a:p>
          <a:p>
            <a:pPr lvl="1"/>
            <a:r>
              <a:rPr lang="en" b="1" dirty="0" err="1"/>
              <a:t>ItemKNN</a:t>
            </a:r>
            <a:r>
              <a:rPr lang="en" b="1" dirty="0"/>
              <a:t> (cosine)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A56EF3-BC73-1C11-F30C-C3D37FB31C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" dirty="0"/>
              <a:t>TIFU:</a:t>
            </a:r>
          </a:p>
          <a:p>
            <a:pPr lvl="1"/>
            <a:r>
              <a:rPr lang="en" dirty="0"/>
              <a:t>IU: </a:t>
            </a:r>
            <a:r>
              <a:rPr lang="ru-RU" dirty="0"/>
              <a:t>бинарный «встречался ли товар”</a:t>
            </a:r>
          </a:p>
          <a:p>
            <a:pPr lvl="1"/>
            <a:r>
              <a:rPr lang="en" dirty="0"/>
              <a:t>PIF: </a:t>
            </a:r>
            <a:r>
              <a:rPr lang="ru-RU" dirty="0"/>
              <a:t>частоты с затуханием по времени</a:t>
            </a:r>
          </a:p>
          <a:p>
            <a:pPr lvl="1"/>
            <a:r>
              <a:rPr lang="en" dirty="0"/>
              <a:t>sim = </a:t>
            </a:r>
            <a:r>
              <a:rPr lang="el-GR" dirty="0"/>
              <a:t>α </a:t>
            </a:r>
            <a:r>
              <a:rPr lang="en" dirty="0"/>
              <a:t>cos(PIF) + (1−</a:t>
            </a:r>
            <a:r>
              <a:rPr lang="el-GR" dirty="0"/>
              <a:t>α) </a:t>
            </a:r>
            <a:r>
              <a:rPr lang="en" dirty="0"/>
              <a:t>cos(IU)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8823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77D44-698D-5EB2-C2FF-C0C79ED9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Гиперболическое пространство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071DA7-8900-0EEB-7594-24524AFAF0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" b="1" dirty="0"/>
              <a:t>Hyperbolic </a:t>
            </a:r>
            <a:r>
              <a:rPr lang="en" b="1" dirty="0" err="1"/>
              <a:t>ItemKNN</a:t>
            </a:r>
            <a:endParaRPr lang="ru-RU" b="1" dirty="0"/>
          </a:p>
          <a:p>
            <a:r>
              <a:rPr lang="en" b="1" dirty="0"/>
              <a:t>Hyperbolic </a:t>
            </a:r>
            <a:r>
              <a:rPr lang="en" b="1" dirty="0" err="1"/>
              <a:t>UserKNN</a:t>
            </a:r>
            <a:endParaRPr lang="ru-RU" b="1" dirty="0"/>
          </a:p>
          <a:p>
            <a:r>
              <a:rPr lang="en" b="1" dirty="0"/>
              <a:t>Hyperbolic TIFU-KNN</a:t>
            </a:r>
            <a:endParaRPr lang="en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0827DD-8E9D-50E2-1E68-C43D2836A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Геометрия: </a:t>
            </a:r>
            <a:r>
              <a:rPr lang="en" sz="2000" b="1" dirty="0" err="1"/>
              <a:t>Poincaré</a:t>
            </a:r>
            <a:r>
              <a:rPr lang="en" sz="2000" b="1" dirty="0"/>
              <a:t> ball</a:t>
            </a:r>
            <a:r>
              <a:rPr lang="en" sz="2000" dirty="0"/>
              <a:t>, </a:t>
            </a:r>
            <a:r>
              <a:rPr lang="ru-RU" sz="2000" dirty="0"/>
              <a:t>расстояние (</a:t>
            </a:r>
            <a:r>
              <a:rPr lang="en" sz="2000" dirty="0" err="1"/>
              <a:t>x,y</a:t>
            </a:r>
            <a:r>
              <a:rPr lang="en" sz="2000" dirty="0"/>
              <a:t>)d(</a:t>
            </a:r>
            <a:r>
              <a:rPr lang="en" sz="2000" dirty="0" err="1"/>
              <a:t>x,y</a:t>
            </a:r>
            <a:r>
              <a:rPr lang="en" sz="2000" dirty="0"/>
              <a:t>)</a:t>
            </a:r>
          </a:p>
          <a:p>
            <a:r>
              <a:rPr lang="ru-RU" sz="2000" dirty="0"/>
              <a:t>Преобразование </a:t>
            </a:r>
            <a:r>
              <a:rPr lang="en" sz="2000" dirty="0"/>
              <a:t>distance → similarity (3 </a:t>
            </a:r>
            <a:r>
              <a:rPr lang="ru-RU" sz="2000" dirty="0"/>
              <a:t>варианта):</a:t>
            </a:r>
          </a:p>
          <a:p>
            <a:pPr lvl="1"/>
            <a:r>
              <a:rPr lang="ru-RU" sz="1800" b="1" dirty="0"/>
              <a:t>экспоненциальное</a:t>
            </a:r>
            <a:r>
              <a:rPr lang="ru-RU" sz="1800" dirty="0"/>
              <a:t>: </a:t>
            </a:r>
            <a:r>
              <a:rPr lang="en" sz="1800" dirty="0"/>
              <a:t>exp(−d)</a:t>
            </a:r>
          </a:p>
          <a:p>
            <a:pPr lvl="1"/>
            <a:r>
              <a:rPr lang="ru-RU" sz="1800" b="1" dirty="0"/>
              <a:t>инверсионное</a:t>
            </a:r>
            <a:r>
              <a:rPr lang="ru-RU" sz="1800" dirty="0"/>
              <a:t>: 1/(1+</a:t>
            </a:r>
            <a:r>
              <a:rPr lang="en" sz="1800" dirty="0"/>
              <a:t>d)</a:t>
            </a:r>
          </a:p>
          <a:p>
            <a:pPr lvl="1"/>
            <a:r>
              <a:rPr lang="ru-RU" sz="1800" b="1" dirty="0"/>
              <a:t>гауссовское (</a:t>
            </a:r>
            <a:r>
              <a:rPr lang="en" sz="1800" b="1" dirty="0"/>
              <a:t>RBF)</a:t>
            </a:r>
            <a:r>
              <a:rPr lang="en" sz="1800" dirty="0"/>
              <a:t>: exp(−d²/2</a:t>
            </a:r>
            <a:r>
              <a:rPr lang="el-GR" sz="1800" dirty="0"/>
              <a:t>σ²) </a:t>
            </a:r>
            <a:endParaRPr lang="ru-RU" sz="1800" dirty="0"/>
          </a:p>
          <a:p>
            <a:pPr lvl="1"/>
            <a:r>
              <a:rPr lang="ru-RU" sz="1800" dirty="0"/>
              <a:t>Дальше алгоритм тот же: </a:t>
            </a:r>
            <a:r>
              <a:rPr lang="en" sz="1800" dirty="0"/>
              <a:t>top-k </a:t>
            </a:r>
            <a:r>
              <a:rPr lang="ru-RU" sz="1800" dirty="0"/>
              <a:t>соседей → взвешенная агрегация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093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C0C96A-B097-15D0-9A33-6970961F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Гиперболические </a:t>
            </a:r>
            <a:r>
              <a:rPr lang="ru-RU" b="1" dirty="0" err="1"/>
              <a:t>эмбеддинги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1EAB6D3-E72F-BBF2-D69C-ED2678B17D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9839" y="2330563"/>
            <a:ext cx="4697412" cy="9744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72AA0-835A-9427-B73C-1A17CC73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95" y="4240130"/>
            <a:ext cx="3898900" cy="1168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3E70DA-F5E1-714F-298B-3F0A0B3B1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10" y="2400193"/>
            <a:ext cx="5448300" cy="838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BC9C5C-3B0F-3A78-3708-B82BEB595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10" y="5408530"/>
            <a:ext cx="5930900" cy="622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DEE5652-09D3-8ABE-9090-EB24CCF31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960" y="3305026"/>
            <a:ext cx="50800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35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16313-4DD3-103D-EC0B-1A187499A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04FAC1-D416-5908-D6BA-14A913C1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05" y="2362632"/>
            <a:ext cx="11402590" cy="40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FECC4-B364-6ABA-3E61-12199C10D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 !</a:t>
            </a:r>
          </a:p>
        </p:txBody>
      </p:sp>
      <p:pic>
        <p:nvPicPr>
          <p:cNvPr id="2050" name="Picture 2" descr="Сформированное изображение">
            <a:extLst>
              <a:ext uri="{FF2B5EF4-FFF2-40B4-BE49-F238E27FC236}">
                <a16:creationId xmlns:a16="http://schemas.microsoft.com/office/drawing/2014/main" id="{E0863626-CC41-0EDB-9763-C73AF51C8E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515" y="2529580"/>
            <a:ext cx="7487472" cy="36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946736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58</TotalTime>
  <Words>291</Words>
  <Application>Microsoft Macintosh PowerPoint</Application>
  <PresentationFormat>Широкоэкранный</PresentationFormat>
  <Paragraphs>47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Берлин</vt:lpstr>
      <vt:lpstr>Hyperbolic KNN</vt:lpstr>
      <vt:lpstr>Тема, цель, гипотеза</vt:lpstr>
      <vt:lpstr>Данные и постановка задачи</vt:lpstr>
      <vt:lpstr>Эксперименты и метрики</vt:lpstr>
      <vt:lpstr>Бейзлайны</vt:lpstr>
      <vt:lpstr>Гиперболическое пространство</vt:lpstr>
      <vt:lpstr>Гиперболические эмбеддинги</vt:lpstr>
      <vt:lpstr>Результаты</vt:lpstr>
      <vt:lpstr>Спасибо за внимание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Александр Фролов</dc:creator>
  <cp:lastModifiedBy>Александр Фролов</cp:lastModifiedBy>
  <cp:revision>2</cp:revision>
  <dcterms:created xsi:type="dcterms:W3CDTF">2025-12-24T19:34:13Z</dcterms:created>
  <dcterms:modified xsi:type="dcterms:W3CDTF">2025-12-24T20:32:51Z</dcterms:modified>
</cp:coreProperties>
</file>